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  <p:sldMasterId id="2147483690" r:id="rId6"/>
  </p:sldMasterIdLst>
  <p:notesMasterIdLst>
    <p:notesMasterId r:id="rId20"/>
  </p:notesMasterIdLst>
  <p:sldIdLst>
    <p:sldId id="270" r:id="rId7"/>
    <p:sldId id="290" r:id="rId8"/>
    <p:sldId id="269" r:id="rId9"/>
    <p:sldId id="258" r:id="rId10"/>
    <p:sldId id="259" r:id="rId11"/>
    <p:sldId id="260" r:id="rId12"/>
    <p:sldId id="297" r:id="rId13"/>
    <p:sldId id="298" r:id="rId14"/>
    <p:sldId id="291" r:id="rId15"/>
    <p:sldId id="299" r:id="rId16"/>
    <p:sldId id="293" r:id="rId17"/>
    <p:sldId id="294" r:id="rId18"/>
    <p:sldId id="300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1042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0" Type="http://schemas.openxmlformats.org/officeDocument/2006/relationships/notesMaster" Target="notesMasters/notesMaster1.xml"/><Relationship Id="rId16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scalle Cup" userId="abbe84a0-611b-406e-b251-e8b4b71c069a" providerId="ADAL" clId="{E20470B8-AEF0-461E-8092-35AFE5E0D060}"/>
    <pc:docChg chg="custSel addSld modSld">
      <pc:chgData name="Pascalle Cup" userId="abbe84a0-611b-406e-b251-e8b4b71c069a" providerId="ADAL" clId="{E20470B8-AEF0-461E-8092-35AFE5E0D060}" dt="2023-09-14T19:45:52.033" v="18" actId="1076"/>
      <pc:docMkLst>
        <pc:docMk/>
      </pc:docMkLst>
      <pc:sldChg chg="modSp mod">
        <pc:chgData name="Pascalle Cup" userId="abbe84a0-611b-406e-b251-e8b4b71c069a" providerId="ADAL" clId="{E20470B8-AEF0-461E-8092-35AFE5E0D060}" dt="2023-09-14T19:45:23.354" v="1" actId="20577"/>
        <pc:sldMkLst>
          <pc:docMk/>
          <pc:sldMk cId="1115358014" sldId="294"/>
        </pc:sldMkLst>
        <pc:spChg chg="mod">
          <ac:chgData name="Pascalle Cup" userId="abbe84a0-611b-406e-b251-e8b4b71c069a" providerId="ADAL" clId="{E20470B8-AEF0-461E-8092-35AFE5E0D060}" dt="2023-09-14T19:45:23.354" v="1" actId="20577"/>
          <ac:spMkLst>
            <pc:docMk/>
            <pc:sldMk cId="1115358014" sldId="294"/>
            <ac:spMk id="6" creationId="{373125B8-8525-E042-20AD-28154E50BE2F}"/>
          </ac:spMkLst>
        </pc:spChg>
      </pc:sldChg>
      <pc:sldChg chg="delSp modSp new mod">
        <pc:chgData name="Pascalle Cup" userId="abbe84a0-611b-406e-b251-e8b4b71c069a" providerId="ADAL" clId="{E20470B8-AEF0-461E-8092-35AFE5E0D060}" dt="2023-09-14T19:45:52.033" v="18" actId="1076"/>
        <pc:sldMkLst>
          <pc:docMk/>
          <pc:sldMk cId="1789492212" sldId="300"/>
        </pc:sldMkLst>
        <pc:spChg chg="del">
          <ac:chgData name="Pascalle Cup" userId="abbe84a0-611b-406e-b251-e8b4b71c069a" providerId="ADAL" clId="{E20470B8-AEF0-461E-8092-35AFE5E0D060}" dt="2023-09-14T19:45:46.452" v="17" actId="478"/>
          <ac:spMkLst>
            <pc:docMk/>
            <pc:sldMk cId="1789492212" sldId="300"/>
            <ac:spMk id="3" creationId="{F0BC207E-1E36-3957-4AFF-A7AA019FCCDA}"/>
          </ac:spMkLst>
        </pc:spChg>
        <pc:spChg chg="del mod">
          <ac:chgData name="Pascalle Cup" userId="abbe84a0-611b-406e-b251-e8b4b71c069a" providerId="ADAL" clId="{E20470B8-AEF0-461E-8092-35AFE5E0D060}" dt="2023-09-14T19:45:44.270" v="16" actId="478"/>
          <ac:spMkLst>
            <pc:docMk/>
            <pc:sldMk cId="1789492212" sldId="300"/>
            <ac:spMk id="5" creationId="{237A02F1-F3D3-AF90-33D3-1669BE4587FD}"/>
          </ac:spMkLst>
        </pc:spChg>
        <pc:spChg chg="mod">
          <ac:chgData name="Pascalle Cup" userId="abbe84a0-611b-406e-b251-e8b4b71c069a" providerId="ADAL" clId="{E20470B8-AEF0-461E-8092-35AFE5E0D060}" dt="2023-09-14T19:45:52.033" v="18" actId="1076"/>
          <ac:spMkLst>
            <pc:docMk/>
            <pc:sldMk cId="1789492212" sldId="300"/>
            <ac:spMk id="6" creationId="{1E01C60A-67C6-B203-8A8E-BDC74A1087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397CF-E02E-4903-A055-890F16227311}" type="datetimeFigureOut">
              <a:rPr lang="en-GB" smtClean="0"/>
              <a:t>14/09/2023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AB66-6B1B-4D33-8EC2-D94AB424B26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21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4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4 = ingrediënten voor een goede samenwerking; de piramide van </a:t>
            </a:r>
            <a:r>
              <a:rPr lang="nl-NL" dirty="0" err="1"/>
              <a:t>Lencioni</a:t>
            </a:r>
            <a:r>
              <a:rPr lang="nl-NL" dirty="0"/>
              <a:t>. https://happyholics.com/samenwerking-verbeteren-met-lencioni/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9AB66-6B1B-4D33-8EC2-D94AB424B2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20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00BEC53-6C66-491A-8262-6C9644C07152}" type="datetime1">
              <a:rPr lang="nl-NL" noProof="0" smtClean="0"/>
              <a:t>14-9-2023</a:t>
            </a:fld>
            <a:endParaRPr lang="nl-NL" noProof="0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176981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0BBB-AA3D-402D-A179-A9C017A3453D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755398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4DE01-3480-42CF-9B50-C0496424F63F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929438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89DF6-5FCC-4E20-A137-51BC7E33C7E6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1740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A92CC-9A51-4DCB-9CE1-87C12736465F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04757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EB38DD-7B9B-4187-B15F-CA706FB7F2BF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87881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C7CD8-A649-4824-9F9C-F7DAF78B876D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912026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DC809-E006-4D4A-A571-B5578B43D022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57700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5DEA8-D406-4DE0-9C63-B6B0DEA56C5C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905935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EDB9-8966-4269-B009-409D6A203F05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828073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111CDB-CE47-42D8-BA9F-C515F5D3223B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43265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0904-632D-4428-B762-9ED2B3079DE4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690476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5D67444-35CA-4F30-A69C-8F275EF502B8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1423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7F04B2F-7CB4-4EC9-8DAE-E7C3ED683122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7358479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9464-62FE-406B-87B8-2D97F20E17F9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70187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8442-589B-4BFC-9184-496EEB8D88F7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459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0F1B3-482F-4F4A-A3C3-E26533A2A6F7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305409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410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smtClean="0"/>
              <a:pPr/>
              <a:t>14-9-2023</a:t>
            </a:fld>
            <a:endParaRPr lang="en-GB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90489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E1FD19D5-EFBE-44BB-99F8-B3AC1E31F12E}" type="datetime1">
              <a:rPr lang="nl-NL" smtClean="0"/>
              <a:t>14-9-2023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46929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A92644BC-DF8B-4D67-A7E7-632056BAF6A3}" type="datetime1">
              <a:rPr lang="nl-NL" smtClean="0"/>
              <a:t>14-9-2023</a:t>
            </a:fld>
            <a:endParaRPr lang="en-GB" dirty="0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GB"/>
              <a:t>Onderwerp van de presentatie</a:t>
            </a:r>
            <a:endParaRPr lang="en-GB" dirty="0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5088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3316F65A-B4BA-49A9-886F-F5BBDA16BDE6}" type="datetime1">
              <a:rPr lang="nl-NL" noProof="0" smtClean="0"/>
              <a:pPr/>
              <a:t>14-9-2023</a:t>
            </a:fld>
            <a:endParaRPr lang="nl-NL" noProof="0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 userDrawn="1"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 userDrawn="1"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 userDrawn="1"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406086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0E8DCF3-56A4-46E1-9EBC-EA613906C72E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69318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865DF3-C943-41AD-B48E-6EC479AA21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B1EBD74-754D-4ACB-A035-570112CBF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A86B2A-2B33-4C3A-9E8D-C89DFB1BF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E76B37-7372-41C1-84B9-121C5E5B0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96C576-020C-40C2-AFB7-C4D6F1CC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260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03A25-0BEF-4E1E-BEAE-AD7395E8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919B8D-D983-435B-8EC9-453E48A2F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7719926-80A7-492F-BF3D-3F4722580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7E1CAF4-CAF1-4B33-9E48-830200D35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B5B0CFB-A9A0-4D13-B95D-4D4F35F6C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42692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51C0D4-8405-4E1A-AE06-A59D334D6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AD6B78C-74A3-416A-A635-C3076CCEF2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D17785F-982F-4A1C-8E95-9555256FA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03BBBC-2EC7-4B1C-94C5-53AA3D6C8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4FD9F73-A0FB-43DA-9505-6BB237DA1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133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3DCD8C-D037-487E-9944-A86AF516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AAC055-1A67-4107-A4C3-53993D89C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6F009A-5B51-477D-B1F6-3468046FAC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C880BD1-5FD0-468D-8300-7B3065329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28EEC12-85C0-4CEB-B483-6928FA73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956631A-2CCF-49DA-8E9E-994BF78C3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80102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0ADB0F-979A-4EA2-A1BF-E07BE2500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EB24E2-36A9-44D6-B27F-DE19EF86A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13F02D5-0077-49BB-BA31-ADEFC99EA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273D064-7BA6-4EA5-BA42-93895AA4A5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0417F164-0DE8-4713-A8D1-A2FD8F2465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4ABB7E03-42F3-42D9-A51F-4AE39D583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DB54277-6BF8-43B9-BCAD-2A770B2AC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ADFDD23-95D5-492D-BC2F-24C1C9D06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42286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A8C2EA-0689-48CF-9CC1-C0F52C316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17EBA5E-7EE8-49B2-A551-B76006EC2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C36E86B6-DAA7-4D7E-AE22-AE54CE79A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D263D3A0-046E-47CE-9EC2-00A2C2E80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33669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DDF4CAA8-5A21-458D-A17B-DC549B9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97A009F-AF18-4DB7-8EE8-A11BF03D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49B84C-6EAD-48F2-AAF8-34FEB4252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4721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A1F0D-98E1-4151-B894-8179D6DCA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38FE3DB-CF57-4B37-8412-63F8948C4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78AC2A4-C6EE-4612-B584-7E6C6E88F2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3F3441-1E6B-48C6-8F92-E71070633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0829F78-C3D5-4089-88AA-076F2284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2C78008-3BC8-4FB2-997F-95F9870D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85582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E351D9-B094-4875-9D20-669ED8C7F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38717DC-2516-446C-81CE-4164932DC9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5D6FEF0-D851-4105-BBF8-3374BF27D4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91C3E614-1373-49FF-AC02-BE8E43C94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B43E59-64FC-4B4C-9C73-28625F728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29BB2D4-2933-4D0F-8093-65627055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4389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9E4BB3-BD90-4EE5-99E3-7C4735597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6F1FA33B-10CE-4411-BB5E-A80EA5C31C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49BFFB-2B05-411F-BBE7-962F04003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1DB067A-F3CC-4179-A568-6837224DF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0CFCF8B-356E-4B68-AAB0-268C8592E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7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1860599-687F-493C-A523-B4769D1A9902}" type="datetime1">
              <a:rPr lang="nl-NL" noProof="0" smtClean="0"/>
              <a:t>14-9-2023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1350539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08ADAD7-DCCF-4EF2-86CA-A605993BD5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15F925B-1DF3-4FE0-AE36-923249FAE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91759F8-279C-46AF-89C6-63FA2AF6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5F70D5D-2597-4A79-80D4-17B827442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65E589-6E30-4420-8FE7-1797C054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16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805B-C73B-4907-9377-FC5FEFF5C94B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367388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8924F-0B7B-4710-AD11-E918B7D7DC34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65923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0D4A7-C8B7-4A0C-B633-469DC286E6A4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18217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244ED-5108-4353-A2EE-644FDE4D0D92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76749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E9D6B-D6F0-40D7-BDA6-80E6F7E85B75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826177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3033D5A6-A31A-4714-8C8C-D9F565F5F594}" type="datetime1">
              <a:rPr lang="nl-NL" noProof="0" smtClean="0"/>
              <a:t>14-9-2023</a:t>
            </a:fld>
            <a:endParaRPr lang="nl-NL" noProof="0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nl-NL" noProof="0" dirty="0"/>
              <a:t>Onderwerp van de presentatie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45B76B8B-DE07-48A4-9913-B57A52F2F853}" type="slidenum">
              <a:rPr lang="nl-NL" noProof="0" smtClean="0"/>
              <a:pPr/>
              <a:t>‹nr.›</a:t>
            </a:fld>
            <a:endParaRPr lang="nl-NL" noProof="0" dirty="0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796236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1" r:id="rId8"/>
    <p:sldLayoutId id="2147483679" r:id="rId9"/>
    <p:sldLayoutId id="2147483680" r:id="rId10"/>
    <p:sldLayoutId id="2147483681" r:id="rId11"/>
    <p:sldLayoutId id="2147483682" r:id="rId12"/>
    <p:sldLayoutId id="2147483672" r:id="rId13"/>
    <p:sldLayoutId id="2147483673" r:id="rId14"/>
    <p:sldLayoutId id="2147483674" r:id="rId15"/>
    <p:sldLayoutId id="2147483676" r:id="rId16"/>
    <p:sldLayoutId id="2147483677" r:id="rId17"/>
    <p:sldLayoutId id="2147483678" r:id="rId18"/>
    <p:sldLayoutId id="2147483649" r:id="rId19"/>
    <p:sldLayoutId id="2147483669" r:id="rId20"/>
    <p:sldLayoutId id="2147483670" r:id="rId21"/>
    <p:sldLayoutId id="2147483683" r:id="rId22"/>
    <p:sldLayoutId id="2147483684" r:id="rId23"/>
    <p:sldLayoutId id="2147483685" r:id="rId24"/>
    <p:sldLayoutId id="2147483654" r:id="rId25"/>
    <p:sldLayoutId id="2147483655" r:id="rId26"/>
    <p:sldLayoutId id="2147483687" r:id="rId27"/>
    <p:sldLayoutId id="2147483688" r:id="rId28"/>
    <p:sldLayoutId id="2147483689" r:id="rId2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234" userDrawn="1">
          <p15:clr>
            <a:srgbClr val="F26B43"/>
          </p15:clr>
        </p15:guide>
        <p15:guide id="4" pos="7446" userDrawn="1">
          <p15:clr>
            <a:srgbClr val="F26B43"/>
          </p15:clr>
        </p15:guide>
        <p15:guide id="5" orient="horz" pos="187" userDrawn="1">
          <p15:clr>
            <a:srgbClr val="F26B43"/>
          </p15:clr>
        </p15:guide>
        <p15:guide id="6" orient="horz" pos="1071" userDrawn="1">
          <p15:clr>
            <a:srgbClr val="F26B43"/>
          </p15:clr>
        </p15:guide>
        <p15:guide id="7" orient="horz" pos="3861" userDrawn="1">
          <p15:clr>
            <a:srgbClr val="F26B43"/>
          </p15:clr>
        </p15:guide>
        <p15:guide id="8" orient="horz" pos="398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AC2973-EC9C-4BC9-83A3-84A7D8E3F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FBC447-A879-4394-818F-B4E1736F2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ED0CAFD-23B7-40F7-ABAE-24EB4BA001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54A08-D7A4-4AB8-B9FB-FD482D74D6EF}" type="datetimeFigureOut">
              <a:rPr lang="nl-NL" smtClean="0"/>
              <a:t>14-9-2023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E002685-D62E-42A7-9509-6139086BDC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B403115-C42E-4162-A3BA-8B3FF115A4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399CB-339F-44C8-9982-CB191A28C72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609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>
            <a:extLst>
              <a:ext uri="{FF2B5EF4-FFF2-40B4-BE49-F238E27FC236}">
                <a16:creationId xmlns:a16="http://schemas.microsoft.com/office/drawing/2014/main" id="{14E73B20-0538-4583-99A5-6DBBBDB452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/>
          <a:lstStyle/>
          <a:p>
            <a:r>
              <a:rPr lang="nl-NL" dirty="0"/>
              <a:t>Wat zijn we eigenlijk aan het doen?!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462B565B-3B96-47E8-B899-A4AF9A328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/>
          <a:p>
            <a:fld id="{45B76B8B-DE07-48A4-9913-B57A52F2F853}" type="slidenum">
              <a:rPr lang="nl-NL" smtClean="0"/>
              <a:pPr/>
              <a:t>1</a:t>
            </a:fld>
            <a:endParaRPr lang="nl-NL" dirty="0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17BDE04-5045-40D8-A506-2EA8F48177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/>
          <a:p>
            <a:r>
              <a:rPr lang="nl-NL" dirty="0"/>
              <a:t>1-3-2021</a:t>
            </a:r>
          </a:p>
        </p:txBody>
      </p:sp>
    </p:spTree>
    <p:extLst>
      <p:ext uri="{BB962C8B-B14F-4D97-AF65-F5344CB8AC3E}">
        <p14:creationId xmlns:p14="http://schemas.microsoft.com/office/powerpoint/2010/main" val="3060570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Collaboration Support Community | Workday">
            <a:extLst>
              <a:ext uri="{FF2B5EF4-FFF2-40B4-BE49-F238E27FC236}">
                <a16:creationId xmlns:a16="http://schemas.microsoft.com/office/drawing/2014/main" id="{80F154CF-98BC-4237-B038-DF8BE4AC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09" y="205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7A9C40F-6211-4B90-AB7B-A7728B342C18}"/>
              </a:ext>
            </a:extLst>
          </p:cNvPr>
          <p:cNvSpPr txBox="1"/>
          <p:nvPr/>
        </p:nvSpPr>
        <p:spPr>
          <a:xfrm>
            <a:off x="783289" y="3823990"/>
            <a:ext cx="475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1 was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 naar de bestaande community, de opdrachtgever en thema.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 LA 1: Community in beeld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28D167B-E062-43F2-8C47-A96C28839482}"/>
              </a:ext>
            </a:extLst>
          </p:cNvPr>
          <p:cNvSpPr/>
          <p:nvPr/>
        </p:nvSpPr>
        <p:spPr>
          <a:xfrm>
            <a:off x="5702595" y="3275348"/>
            <a:ext cx="393405" cy="824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FFB037-5E3A-4564-BAFB-33FE63C0C004}"/>
              </a:ext>
            </a:extLst>
          </p:cNvPr>
          <p:cNvSpPr txBox="1"/>
          <p:nvPr/>
        </p:nvSpPr>
        <p:spPr>
          <a:xfrm>
            <a:off x="6485401" y="3904304"/>
            <a:ext cx="504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2 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onderzoeken van de doelgroep van de community, de leden.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LA 2: Doelgroepanalyse 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FE42A6D-C132-403E-A214-C7A822F84F83}"/>
              </a:ext>
            </a:extLst>
          </p:cNvPr>
          <p:cNvSpPr/>
          <p:nvPr/>
        </p:nvSpPr>
        <p:spPr>
          <a:xfrm rot="21002089">
            <a:off x="537155" y="392519"/>
            <a:ext cx="2796363" cy="1924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de groep hiermee aan de slag als een projectteam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6E0480-67C3-BFD9-3712-11EA65965EE6}"/>
              </a:ext>
            </a:extLst>
          </p:cNvPr>
          <p:cNvSpPr txBox="1"/>
          <p:nvPr/>
        </p:nvSpPr>
        <p:spPr>
          <a:xfrm flipH="1">
            <a:off x="4787469" y="1944285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Organiseren van een evenement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89B2862-D9BC-E48D-9808-F493BD6FF35E}"/>
              </a:ext>
            </a:extLst>
          </p:cNvPr>
          <p:cNvSpPr txBox="1"/>
          <p:nvPr/>
        </p:nvSpPr>
        <p:spPr>
          <a:xfrm>
            <a:off x="1319646" y="5532845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Imagenering: hoe belangrijk is sfeer bij een evenement?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C2C4401-A53B-DE20-3BC8-8189CC1E7020}"/>
              </a:ext>
            </a:extLst>
          </p:cNvPr>
          <p:cNvSpPr txBox="1"/>
          <p:nvPr/>
        </p:nvSpPr>
        <p:spPr>
          <a:xfrm>
            <a:off x="4684423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Duurzame evenementen wat is er allemaal mogelijk?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27D5A85-0BCB-9D25-5117-226BD32D39A1}"/>
              </a:ext>
            </a:extLst>
          </p:cNvPr>
          <p:cNvSpPr txBox="1"/>
          <p:nvPr/>
        </p:nvSpPr>
        <p:spPr>
          <a:xfrm>
            <a:off x="8392392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Story telling: hoe kun je dit gebruiken?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8BA4EAC-0AE3-2F9D-EB9B-ECBE430BA1AC}"/>
              </a:ext>
            </a:extLst>
          </p:cNvPr>
          <p:cNvSpPr txBox="1"/>
          <p:nvPr/>
        </p:nvSpPr>
        <p:spPr>
          <a:xfrm rot="20810883">
            <a:off x="1805869" y="4750204"/>
            <a:ext cx="8247755" cy="923330"/>
          </a:xfrm>
          <a:prstGeom prst="rect">
            <a:avLst/>
          </a:prstGeom>
          <a:noFill/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2"/>
                </a:solidFill>
              </a:rPr>
              <a:t>STAP 4: </a:t>
            </a:r>
          </a:p>
          <a:p>
            <a:pPr algn="ctr"/>
            <a:r>
              <a:rPr lang="nl-NL" dirty="0">
                <a:solidFill>
                  <a:schemeClr val="bg2"/>
                </a:solidFill>
              </a:rPr>
              <a:t>Door alle input, jullie onderzoek &amp; de brainstorm met de flipovers, de post-its en alle voorwerpen hebben jullie nu creatieve ideeën om het evenement mee te organiseren.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1253CB9-B271-756E-B393-C21A23645787}"/>
              </a:ext>
            </a:extLst>
          </p:cNvPr>
          <p:cNvSpPr txBox="1"/>
          <p:nvPr/>
        </p:nvSpPr>
        <p:spPr>
          <a:xfrm rot="737324">
            <a:off x="3256545" y="4375882"/>
            <a:ext cx="66190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dirty="0">
                <a:solidFill>
                  <a:schemeClr val="bg2"/>
                </a:solidFill>
              </a:rPr>
              <a:t>Na vandaag is het duidelijk hoe het evenement eruit moet zien en gaan we aan de slag met alle voorbereidingen! </a:t>
            </a:r>
          </a:p>
        </p:txBody>
      </p:sp>
      <p:sp>
        <p:nvSpPr>
          <p:cNvPr id="8" name="Rol: verticaal 7">
            <a:extLst>
              <a:ext uri="{FF2B5EF4-FFF2-40B4-BE49-F238E27FC236}">
                <a16:creationId xmlns:a16="http://schemas.microsoft.com/office/drawing/2014/main" id="{EF6A88F4-E75B-8804-8A2F-A8EDED858599}"/>
              </a:ext>
            </a:extLst>
          </p:cNvPr>
          <p:cNvSpPr/>
          <p:nvPr/>
        </p:nvSpPr>
        <p:spPr>
          <a:xfrm>
            <a:off x="391732" y="2525879"/>
            <a:ext cx="2768245" cy="3383431"/>
          </a:xfrm>
          <a:prstGeom prst="verticalScroll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 gaat leren over samenwerken, teamrollen, communicatie en je eigen leerdoelen hierin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</a:t>
            </a:r>
            <a:r>
              <a:rPr lang="nl-NL" dirty="0">
                <a:solidFill>
                  <a:prstClr val="white"/>
                </a:solidFill>
                <a:latin typeface="Calibri" panose="020F0502020204030204"/>
              </a:rPr>
              <a:t>REFLECTIE</a:t>
            </a: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46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448" y="338262"/>
            <a:ext cx="10108030" cy="1160403"/>
          </a:xfrm>
        </p:spPr>
        <p:txBody>
          <a:bodyPr/>
          <a:lstStyle/>
          <a:p>
            <a:r>
              <a:rPr lang="nl-NL" b="1" dirty="0">
                <a:solidFill>
                  <a:srgbClr val="92D050"/>
                </a:solidFill>
              </a:rPr>
              <a:t>Samenwerking als een projectteam </a:t>
            </a:r>
            <a:br>
              <a:rPr lang="nl-NL" b="1" dirty="0">
                <a:solidFill>
                  <a:srgbClr val="92D050"/>
                </a:solidFill>
              </a:rPr>
            </a:b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11</a:t>
            </a:fld>
            <a:endParaRPr lang="nl-NL" noProof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B37DDFC4-F708-F5C4-B6E2-AD4242D20249}"/>
              </a:ext>
            </a:extLst>
          </p:cNvPr>
          <p:cNvSpPr txBox="1"/>
          <p:nvPr/>
        </p:nvSpPr>
        <p:spPr>
          <a:xfrm>
            <a:off x="527448" y="2510781"/>
            <a:ext cx="45200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Er zijn verschillende </a:t>
            </a:r>
            <a:r>
              <a:rPr lang="nl-NL" b="1" dirty="0"/>
              <a:t>taken</a:t>
            </a:r>
            <a:r>
              <a:rPr lang="nl-NL" dirty="0"/>
              <a:t> die uitgevoerd moeten worden om te komen tot een succesvol evenement én een succesvol project (is een mooie beoordeling voor jullie </a:t>
            </a:r>
            <a:r>
              <a:rPr lang="nl-NL" dirty="0">
                <a:sym typeface="Wingdings" panose="05000000000000000000" pitchFamily="2" charset="2"/>
              </a:rPr>
              <a:t>) </a:t>
            </a:r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874C6E-BCC1-FC1C-AE75-A444A13CB85B}"/>
              </a:ext>
            </a:extLst>
          </p:cNvPr>
          <p:cNvSpPr txBox="1"/>
          <p:nvPr/>
        </p:nvSpPr>
        <p:spPr>
          <a:xfrm>
            <a:off x="527448" y="4317244"/>
            <a:ext cx="434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Samenwerken vraagt inzicht in talenten van jezelf en je collega’s, en het optimaal inzetten ervan, is essentieel voor een succesvolle samenwerking! </a:t>
            </a: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96490E8B-99A2-793D-09ED-7FBECDE1E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691" y="2079798"/>
            <a:ext cx="6016625" cy="3273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49D0849E-01E1-377A-04BF-F1F1DE5D0BC1}"/>
              </a:ext>
            </a:extLst>
          </p:cNvPr>
          <p:cNvSpPr txBox="1"/>
          <p:nvPr/>
        </p:nvSpPr>
        <p:spPr>
          <a:xfrm>
            <a:off x="527448" y="1340427"/>
            <a:ext cx="45433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Je maakt als projectteam praktische afspraken over aanwezigheid, contact, deadlines etc. </a:t>
            </a:r>
          </a:p>
        </p:txBody>
      </p:sp>
    </p:spTree>
    <p:extLst>
      <p:ext uri="{BB962C8B-B14F-4D97-AF65-F5344CB8AC3E}">
        <p14:creationId xmlns:p14="http://schemas.microsoft.com/office/powerpoint/2010/main" val="2476516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685BB-D764-3F28-D8B6-350BD1ACF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 vert="horz" lIns="0" tIns="36000" rIns="0" bIns="0" rtlCol="0" anchor="t" anchorCtr="0">
            <a:normAutofit/>
          </a:bodyPr>
          <a:lstStyle/>
          <a:p>
            <a:r>
              <a:rPr lang="nl-NL" b="1" kern="1200" spc="0" baseline="0" dirty="0">
                <a:solidFill>
                  <a:srgbClr val="92D050"/>
                </a:solidFill>
                <a:latin typeface="+mj-lt"/>
                <a:ea typeface="+mj-ea"/>
                <a:cs typeface="+mj-cs"/>
              </a:rPr>
              <a:t>Wat heb je hiervoor al gedaan: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58594FB-672B-C101-6FA7-DFA6B81E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6325170"/>
            <a:ext cx="311944" cy="216000"/>
          </a:xfrm>
        </p:spPr>
        <p:txBody>
          <a:bodyPr vert="horz" lIns="0" tIns="0" rIns="0" bIns="0" rtlCol="0" anchor="t" anchorCtr="0">
            <a:normAutofit/>
          </a:bodyPr>
          <a:lstStyle/>
          <a:p>
            <a:pPr>
              <a:spcAft>
                <a:spcPts val="600"/>
              </a:spcAft>
            </a:pPr>
            <a:fld id="{45B76B8B-DE07-48A4-9913-B57A52F2F853}" type="slidenum">
              <a:rPr lang="nl-NL" smtClean="0"/>
              <a:pPr>
                <a:spcAft>
                  <a:spcPts val="600"/>
                </a:spcAft>
              </a:pPr>
              <a:t>12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73125B8-8525-E042-20AD-28154E50BE2F}"/>
              </a:ext>
            </a:extLst>
          </p:cNvPr>
          <p:cNvSpPr txBox="1"/>
          <p:nvPr/>
        </p:nvSpPr>
        <p:spPr>
          <a:xfrm>
            <a:off x="371475" y="1709738"/>
            <a:ext cx="5645150" cy="4419599"/>
          </a:xfrm>
          <a:prstGeom prst="rect">
            <a:avLst/>
          </a:prstGeom>
        </p:spPr>
        <p:txBody>
          <a:bodyPr vert="horz" lIns="0" tIns="0" rIns="0" bIns="0" numCol="1" spcCol="180000" rtlCol="0">
            <a:norm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Een samenwerkingsovereenkomst gemaakt met daarin afspraken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De verschillende Belbin rollen bepaald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Je kwaliteiten onderzocht en beschreven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Hierdoor weet je ook wat je valkuil en je allergie is 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Krijg je vandaag als team nog wat positieve input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dirty="0"/>
              <a:t>En heeft iedere groep komende vrijdag een groepsgesprek over de samenwerking. </a:t>
            </a:r>
          </a:p>
        </p:txBody>
      </p:sp>
      <p:pic>
        <p:nvPicPr>
          <p:cNvPr id="7" name="Afbeelding 6" descr="Afbeelding met transport, tandwiel, wiel, kunst&#10;&#10;Automatisch gegenereerde beschrijving">
            <a:extLst>
              <a:ext uri="{FF2B5EF4-FFF2-40B4-BE49-F238E27FC236}">
                <a16:creationId xmlns:a16="http://schemas.microsoft.com/office/drawing/2014/main" id="{A932D204-67D9-19B5-1DDE-14D91B7A81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3" r="24869" b="-1"/>
          <a:stretch/>
        </p:blipFill>
        <p:spPr>
          <a:xfrm>
            <a:off x="6175377" y="10"/>
            <a:ext cx="6016622" cy="6857990"/>
          </a:xfrm>
          <a:prstGeom prst="rect">
            <a:avLst/>
          </a:prstGeom>
          <a:noFill/>
        </p:spPr>
      </p:pic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6B31F776-0101-C851-E557-C69BF72235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2841A90-C97F-8376-5F16-7E283DFE5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6837ED8-77B1-4D92-8A4C-07939ECD182A}" type="datetime1">
              <a:rPr lang="nl-NL" noProof="0" smtClean="0"/>
              <a:pPr>
                <a:spcAft>
                  <a:spcPts val="600"/>
                </a:spcAft>
              </a:pPr>
              <a:t>14-9-2023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115358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8330D344-1531-B24A-FA2C-5E9A082EA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pPr/>
              <a:t>13</a:t>
            </a:fld>
            <a:endParaRPr lang="nl-NL" noProof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AFBA694-E51C-49E4-3CF5-4DFB6F3A4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67444-35CA-4F30-A69C-8F275EF502B8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1E01C60A-67C6-B203-8A8E-BDC74A108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648585"/>
            <a:ext cx="7197725" cy="2088000"/>
          </a:xfrm>
        </p:spPr>
        <p:txBody>
          <a:bodyPr/>
          <a:lstStyle/>
          <a:p>
            <a:r>
              <a:rPr lang="nl-NL" dirty="0"/>
              <a:t>Vragen?</a:t>
            </a:r>
          </a:p>
        </p:txBody>
      </p:sp>
    </p:spTree>
    <p:extLst>
      <p:ext uri="{BB962C8B-B14F-4D97-AF65-F5344CB8AC3E}">
        <p14:creationId xmlns:p14="http://schemas.microsoft.com/office/powerpoint/2010/main" val="178949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409F20-5B78-4F9C-8E9E-83F460AC3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2786" y="608590"/>
            <a:ext cx="10108030" cy="1160403"/>
          </a:xfrm>
        </p:spPr>
        <p:txBody>
          <a:bodyPr/>
          <a:lstStyle/>
          <a:p>
            <a:r>
              <a:rPr lang="nl-NL" dirty="0"/>
              <a:t>Project Evenementen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A505E56-B9C0-4047-B6E1-A272F6E16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noProof="0"/>
              <a:t>4-3-2021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3D2453-CB25-4076-98F3-FE55ECA3F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2</a:t>
            </a:fld>
            <a:endParaRPr lang="nl-NL" noProof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2DD5BB2B-5E6A-2F53-C4C1-12B6F526AC85}"/>
              </a:ext>
            </a:extLst>
          </p:cNvPr>
          <p:cNvSpPr txBox="1"/>
          <p:nvPr/>
        </p:nvSpPr>
        <p:spPr>
          <a:xfrm>
            <a:off x="954379" y="1582340"/>
            <a:ext cx="95633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Deze periode 2 belangrijke onderdelen waar jullie mee bezig zijn: </a:t>
            </a:r>
          </a:p>
          <a:p>
            <a:pPr marL="342900" indent="-342900" algn="ctr">
              <a:buAutoNum type="arabicPeriod"/>
            </a:pPr>
            <a:endParaRPr lang="nl-NL" dirty="0"/>
          </a:p>
          <a:p>
            <a:pPr marL="342900" indent="-342900" algn="ctr">
              <a:buAutoNum type="arabicPeriod"/>
            </a:pPr>
            <a:r>
              <a:rPr lang="nl-NL" b="1" dirty="0">
                <a:solidFill>
                  <a:srgbClr val="92D050"/>
                </a:solidFill>
              </a:rPr>
              <a:t>Organiseren van een evenement voor de opdrachtgever</a:t>
            </a:r>
          </a:p>
          <a:p>
            <a:pPr marL="342900" indent="-342900" algn="ctr">
              <a:buAutoNum type="arabicPeriod"/>
            </a:pPr>
            <a:r>
              <a:rPr lang="nl-NL" b="1" dirty="0">
                <a:solidFill>
                  <a:srgbClr val="92D050"/>
                </a:solidFill>
              </a:rPr>
              <a:t>Samenwerking als een projectteam </a:t>
            </a:r>
          </a:p>
          <a:p>
            <a:pPr marL="342900" indent="-342900" algn="ctr">
              <a:buAutoNum type="arabicPeriod"/>
            </a:pPr>
            <a:endParaRPr lang="nl-NL" dirty="0"/>
          </a:p>
          <a:p>
            <a:pPr marL="342900" indent="-342900" algn="ctr">
              <a:buAutoNum type="arabicPeriod"/>
            </a:pPr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endParaRPr lang="nl-NL" dirty="0"/>
          </a:p>
          <a:p>
            <a:pPr algn="ctr"/>
            <a:r>
              <a:rPr lang="nl-NL" dirty="0"/>
              <a:t>Het is school dus: </a:t>
            </a:r>
          </a:p>
          <a:p>
            <a:pPr algn="ctr"/>
            <a:r>
              <a:rPr lang="nl-NL" dirty="0"/>
              <a:t>Jullie maken samen 1 verslag en je maakt een persoonlijke reflectie</a:t>
            </a:r>
          </a:p>
        </p:txBody>
      </p:sp>
    </p:spTree>
    <p:extLst>
      <p:ext uri="{BB962C8B-B14F-4D97-AF65-F5344CB8AC3E}">
        <p14:creationId xmlns:p14="http://schemas.microsoft.com/office/powerpoint/2010/main" val="3438589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Collaboration Support Community | Workday">
            <a:extLst>
              <a:ext uri="{FF2B5EF4-FFF2-40B4-BE49-F238E27FC236}">
                <a16:creationId xmlns:a16="http://schemas.microsoft.com/office/drawing/2014/main" id="{80F154CF-98BC-4237-B038-DF8BE4AC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994" y="1634991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3E36FB83-4E7D-4633-AA52-49CBE4B99D52}"/>
              </a:ext>
            </a:extLst>
          </p:cNvPr>
          <p:cNvSpPr txBox="1"/>
          <p:nvPr/>
        </p:nvSpPr>
        <p:spPr>
          <a:xfrm flipH="1">
            <a:off x="4464884" y="3247437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Organiseren van een evenement </a:t>
            </a: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4A0A496D-9A6D-4839-9729-4AA1A6A5F580}"/>
              </a:ext>
            </a:extLst>
          </p:cNvPr>
          <p:cNvSpPr/>
          <p:nvPr/>
        </p:nvSpPr>
        <p:spPr>
          <a:xfrm rot="21002089">
            <a:off x="641553" y="2026236"/>
            <a:ext cx="2796363" cy="192449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je groep hiermee aan de slag als een projectteam</a:t>
            </a:r>
          </a:p>
        </p:txBody>
      </p:sp>
      <p:sp>
        <p:nvSpPr>
          <p:cNvPr id="5" name="Pijl: vijfhoek 4">
            <a:extLst>
              <a:ext uri="{FF2B5EF4-FFF2-40B4-BE49-F238E27FC236}">
                <a16:creationId xmlns:a16="http://schemas.microsoft.com/office/drawing/2014/main" id="{73D805C9-029B-4B01-B60E-B6FD68C81144}"/>
              </a:ext>
            </a:extLst>
          </p:cNvPr>
          <p:cNvSpPr/>
          <p:nvPr/>
        </p:nvSpPr>
        <p:spPr>
          <a:xfrm>
            <a:off x="7830932" y="2207851"/>
            <a:ext cx="4237800" cy="1743075"/>
          </a:xfrm>
          <a:prstGeom prst="homePlat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Doel is een succesvol, innovatief en duurzaam</a:t>
            </a:r>
            <a:r>
              <a:rPr kumimoji="0" lang="nl-NL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evenement</a:t>
            </a:r>
            <a:r>
              <a:rPr kumimoji="0" lang="nl-NL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1682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Collaboration Support Community | Workday">
            <a:extLst>
              <a:ext uri="{FF2B5EF4-FFF2-40B4-BE49-F238E27FC236}">
                <a16:creationId xmlns:a16="http://schemas.microsoft.com/office/drawing/2014/main" id="{80F154CF-98BC-4237-B038-DF8BE4AC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908" y="771193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7A9C40F-6211-4B90-AB7B-A7728B342C18}"/>
              </a:ext>
            </a:extLst>
          </p:cNvPr>
          <p:cNvSpPr txBox="1"/>
          <p:nvPr/>
        </p:nvSpPr>
        <p:spPr>
          <a:xfrm>
            <a:off x="-419860" y="4517147"/>
            <a:ext cx="68688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1 was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 naar </a:t>
            </a: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de organisatie, de opdrachtgever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en de stakeholders.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28D167B-E062-43F2-8C47-A96C28839482}"/>
              </a:ext>
            </a:extLst>
          </p:cNvPr>
          <p:cNvSpPr/>
          <p:nvPr/>
        </p:nvSpPr>
        <p:spPr>
          <a:xfrm>
            <a:off x="5702595" y="3429000"/>
            <a:ext cx="393405" cy="824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F3DBDEBE-FCCD-45EA-B99F-C4A5AAA066EA}"/>
              </a:ext>
            </a:extLst>
          </p:cNvPr>
          <p:cNvSpPr/>
          <p:nvPr/>
        </p:nvSpPr>
        <p:spPr>
          <a:xfrm rot="21002089">
            <a:off x="704281" y="913561"/>
            <a:ext cx="2796363" cy="1924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de groep hiermee aan de slag als een projectteam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CE9F14F-7A91-01F2-F632-49AEC5143C07}"/>
              </a:ext>
            </a:extLst>
          </p:cNvPr>
          <p:cNvSpPr txBox="1"/>
          <p:nvPr/>
        </p:nvSpPr>
        <p:spPr>
          <a:xfrm flipH="1">
            <a:off x="4787470" y="2315378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Organiseren van een evenement </a:t>
            </a:r>
          </a:p>
        </p:txBody>
      </p:sp>
    </p:spTree>
    <p:extLst>
      <p:ext uri="{BB962C8B-B14F-4D97-AF65-F5344CB8AC3E}">
        <p14:creationId xmlns:p14="http://schemas.microsoft.com/office/powerpoint/2010/main" val="2978067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Collaboration Support Community | Workday">
            <a:extLst>
              <a:ext uri="{FF2B5EF4-FFF2-40B4-BE49-F238E27FC236}">
                <a16:creationId xmlns:a16="http://schemas.microsoft.com/office/drawing/2014/main" id="{80F154CF-98BC-4237-B038-DF8BE4AC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426" y="508806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jl: omlaag 3">
            <a:extLst>
              <a:ext uri="{FF2B5EF4-FFF2-40B4-BE49-F238E27FC236}">
                <a16:creationId xmlns:a16="http://schemas.microsoft.com/office/drawing/2014/main" id="{928D167B-E062-43F2-8C47-A96C28839482}"/>
              </a:ext>
            </a:extLst>
          </p:cNvPr>
          <p:cNvSpPr/>
          <p:nvPr/>
        </p:nvSpPr>
        <p:spPr>
          <a:xfrm>
            <a:off x="5702595" y="3429000"/>
            <a:ext cx="393405" cy="824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FFB037-5E3A-4564-BAFB-33FE63C0C004}"/>
              </a:ext>
            </a:extLst>
          </p:cNvPr>
          <p:cNvSpPr txBox="1"/>
          <p:nvPr/>
        </p:nvSpPr>
        <p:spPr>
          <a:xfrm>
            <a:off x="6443837" y="4343733"/>
            <a:ext cx="50405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2 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onderzoeken van de doelgroep van </a:t>
            </a: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het evenement: de doelgroepanalyse.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 kun je een goed </a:t>
            </a:r>
            <a:r>
              <a:rPr lang="nl-NL" sz="2400" dirty="0">
                <a:solidFill>
                  <a:prstClr val="black"/>
                </a:solidFill>
                <a:latin typeface="Calibri" panose="020F0502020204030204"/>
              </a:rPr>
              <a:t>passend evenement bedenken. 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1313F576-E259-4011-A0BA-E1B6CB2C6C18}"/>
              </a:ext>
            </a:extLst>
          </p:cNvPr>
          <p:cNvSpPr/>
          <p:nvPr/>
        </p:nvSpPr>
        <p:spPr>
          <a:xfrm rot="21002089">
            <a:off x="437975" y="362338"/>
            <a:ext cx="2796363" cy="1924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de groep hiermee aan de slag als een projectteam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C57B065-B517-A0CF-2030-AD57B8787567}"/>
              </a:ext>
            </a:extLst>
          </p:cNvPr>
          <p:cNvSpPr txBox="1"/>
          <p:nvPr/>
        </p:nvSpPr>
        <p:spPr>
          <a:xfrm>
            <a:off x="-772886" y="4390154"/>
            <a:ext cx="68688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1 was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 naar </a:t>
            </a:r>
            <a:r>
              <a:rPr lang="nl-NL" sz="2000" dirty="0">
                <a:solidFill>
                  <a:schemeClr val="bg2"/>
                </a:solidFill>
                <a:latin typeface="Calibri" panose="020F0502020204030204"/>
              </a:rPr>
              <a:t>de organisatie, de opdrachtgever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schemeClr val="bg2"/>
                </a:solidFill>
                <a:latin typeface="Calibri" panose="020F0502020204030204"/>
              </a:rPr>
              <a:t>en de stakeholders. 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DB939005-65EE-5FBF-FA99-1B63A8C54C63}"/>
              </a:ext>
            </a:extLst>
          </p:cNvPr>
          <p:cNvSpPr txBox="1"/>
          <p:nvPr/>
        </p:nvSpPr>
        <p:spPr>
          <a:xfrm flipH="1">
            <a:off x="4787470" y="2251881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Organiseren van een evenement </a:t>
            </a:r>
          </a:p>
        </p:txBody>
      </p:sp>
    </p:spTree>
    <p:extLst>
      <p:ext uri="{BB962C8B-B14F-4D97-AF65-F5344CB8AC3E}">
        <p14:creationId xmlns:p14="http://schemas.microsoft.com/office/powerpoint/2010/main" val="261132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Collaboration Support Community | Workday">
            <a:extLst>
              <a:ext uri="{FF2B5EF4-FFF2-40B4-BE49-F238E27FC236}">
                <a16:creationId xmlns:a16="http://schemas.microsoft.com/office/drawing/2014/main" id="{80F154CF-98BC-4237-B038-DF8BE4AC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09" y="205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7A9C40F-6211-4B90-AB7B-A7728B342C18}"/>
              </a:ext>
            </a:extLst>
          </p:cNvPr>
          <p:cNvSpPr txBox="1"/>
          <p:nvPr/>
        </p:nvSpPr>
        <p:spPr>
          <a:xfrm>
            <a:off x="783289" y="3823990"/>
            <a:ext cx="475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1 was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 naar de bestaande community, de opdrachtgever en thema.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 LA 1: Community in beeld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28D167B-E062-43F2-8C47-A96C28839482}"/>
              </a:ext>
            </a:extLst>
          </p:cNvPr>
          <p:cNvSpPr/>
          <p:nvPr/>
        </p:nvSpPr>
        <p:spPr>
          <a:xfrm>
            <a:off x="5702595" y="3275348"/>
            <a:ext cx="393405" cy="824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FFB037-5E3A-4564-BAFB-33FE63C0C004}"/>
              </a:ext>
            </a:extLst>
          </p:cNvPr>
          <p:cNvSpPr txBox="1"/>
          <p:nvPr/>
        </p:nvSpPr>
        <p:spPr>
          <a:xfrm>
            <a:off x="6485401" y="3904304"/>
            <a:ext cx="504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2 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onderzoeken van de doelgroep van de community, de leden.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LA 2: Doelgroepanalyse 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FE42A6D-C132-403E-A214-C7A822F84F83}"/>
              </a:ext>
            </a:extLst>
          </p:cNvPr>
          <p:cNvSpPr/>
          <p:nvPr/>
        </p:nvSpPr>
        <p:spPr>
          <a:xfrm rot="21002089">
            <a:off x="537155" y="392519"/>
            <a:ext cx="2796363" cy="1924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de groep hiermee aan de slag als een projectteam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6E0480-67C3-BFD9-3712-11EA65965EE6}"/>
              </a:ext>
            </a:extLst>
          </p:cNvPr>
          <p:cNvSpPr txBox="1"/>
          <p:nvPr/>
        </p:nvSpPr>
        <p:spPr>
          <a:xfrm flipH="1">
            <a:off x="4787469" y="1944285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Organiseren van een evenement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89B2862-D9BC-E48D-9808-F493BD6FF35E}"/>
              </a:ext>
            </a:extLst>
          </p:cNvPr>
          <p:cNvSpPr txBox="1"/>
          <p:nvPr/>
        </p:nvSpPr>
        <p:spPr>
          <a:xfrm>
            <a:off x="1319646" y="5532845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Input: </a:t>
            </a:r>
          </a:p>
          <a:p>
            <a:r>
              <a:rPr lang="nl-NL" dirty="0"/>
              <a:t>Imagenering: hoe belangrijk is sfeer bij een evenement?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C2C4401-A53B-DE20-3BC8-8189CC1E7020}"/>
              </a:ext>
            </a:extLst>
          </p:cNvPr>
          <p:cNvSpPr txBox="1"/>
          <p:nvPr/>
        </p:nvSpPr>
        <p:spPr>
          <a:xfrm>
            <a:off x="4684423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Input: </a:t>
            </a:r>
          </a:p>
          <a:p>
            <a:r>
              <a:rPr lang="nl-NL" dirty="0"/>
              <a:t>Duurzame evenementen wat is er allemaal mogelijk?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27D5A85-0BCB-9D25-5117-226BD32D39A1}"/>
              </a:ext>
            </a:extLst>
          </p:cNvPr>
          <p:cNvSpPr txBox="1"/>
          <p:nvPr/>
        </p:nvSpPr>
        <p:spPr>
          <a:xfrm>
            <a:off x="8392392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Input: </a:t>
            </a:r>
          </a:p>
          <a:p>
            <a:r>
              <a:rPr lang="nl-NL" dirty="0"/>
              <a:t>Story telling: hoe kun je dit gebruiken?</a:t>
            </a:r>
          </a:p>
        </p:txBody>
      </p:sp>
    </p:spTree>
    <p:extLst>
      <p:ext uri="{BB962C8B-B14F-4D97-AF65-F5344CB8AC3E}">
        <p14:creationId xmlns:p14="http://schemas.microsoft.com/office/powerpoint/2010/main" val="95504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Collaboration Support Community | Workday">
            <a:extLst>
              <a:ext uri="{FF2B5EF4-FFF2-40B4-BE49-F238E27FC236}">
                <a16:creationId xmlns:a16="http://schemas.microsoft.com/office/drawing/2014/main" id="{80F154CF-98BC-4237-B038-DF8BE4AC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09" y="205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7A9C40F-6211-4B90-AB7B-A7728B342C18}"/>
              </a:ext>
            </a:extLst>
          </p:cNvPr>
          <p:cNvSpPr txBox="1"/>
          <p:nvPr/>
        </p:nvSpPr>
        <p:spPr>
          <a:xfrm>
            <a:off x="783289" y="3823990"/>
            <a:ext cx="475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1 was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 naar de bestaande community, de opdrachtgever en thema.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 LA 1: Community in beeld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28D167B-E062-43F2-8C47-A96C28839482}"/>
              </a:ext>
            </a:extLst>
          </p:cNvPr>
          <p:cNvSpPr/>
          <p:nvPr/>
        </p:nvSpPr>
        <p:spPr>
          <a:xfrm>
            <a:off x="5702595" y="3275348"/>
            <a:ext cx="393405" cy="824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FFB037-5E3A-4564-BAFB-33FE63C0C004}"/>
              </a:ext>
            </a:extLst>
          </p:cNvPr>
          <p:cNvSpPr txBox="1"/>
          <p:nvPr/>
        </p:nvSpPr>
        <p:spPr>
          <a:xfrm>
            <a:off x="6485401" y="3904304"/>
            <a:ext cx="504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2 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onderzoeken van de doelgroep van de community, de leden.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LA 2: Doelgroepanalyse 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FE42A6D-C132-403E-A214-C7A822F84F83}"/>
              </a:ext>
            </a:extLst>
          </p:cNvPr>
          <p:cNvSpPr/>
          <p:nvPr/>
        </p:nvSpPr>
        <p:spPr>
          <a:xfrm rot="21002089">
            <a:off x="537155" y="392519"/>
            <a:ext cx="2796363" cy="1924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de groep hiermee aan de slag als een projectteam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6E0480-67C3-BFD9-3712-11EA65965EE6}"/>
              </a:ext>
            </a:extLst>
          </p:cNvPr>
          <p:cNvSpPr txBox="1"/>
          <p:nvPr/>
        </p:nvSpPr>
        <p:spPr>
          <a:xfrm flipH="1">
            <a:off x="4787469" y="1944285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Organiseren van een evenement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89B2862-D9BC-E48D-9808-F493BD6FF35E}"/>
              </a:ext>
            </a:extLst>
          </p:cNvPr>
          <p:cNvSpPr txBox="1"/>
          <p:nvPr/>
        </p:nvSpPr>
        <p:spPr>
          <a:xfrm>
            <a:off x="1319646" y="5532845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Imagenering: hoe belangrijk is sfeer bij een evenement?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C2C4401-A53B-DE20-3BC8-8189CC1E7020}"/>
              </a:ext>
            </a:extLst>
          </p:cNvPr>
          <p:cNvSpPr txBox="1"/>
          <p:nvPr/>
        </p:nvSpPr>
        <p:spPr>
          <a:xfrm>
            <a:off x="4684423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Duurzame evenementen wat is er allemaal mogelijk?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27D5A85-0BCB-9D25-5117-226BD32D39A1}"/>
              </a:ext>
            </a:extLst>
          </p:cNvPr>
          <p:cNvSpPr txBox="1"/>
          <p:nvPr/>
        </p:nvSpPr>
        <p:spPr>
          <a:xfrm>
            <a:off x="8392392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Story telling: hoe kun je dit gebruiken?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8BA4EAC-0AE3-2F9D-EB9B-ECBE430BA1AC}"/>
              </a:ext>
            </a:extLst>
          </p:cNvPr>
          <p:cNvSpPr txBox="1"/>
          <p:nvPr/>
        </p:nvSpPr>
        <p:spPr>
          <a:xfrm rot="20810883">
            <a:off x="1805869" y="4750204"/>
            <a:ext cx="8247755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STAP 4: </a:t>
            </a:r>
          </a:p>
          <a:p>
            <a:pPr algn="ctr"/>
            <a:r>
              <a:rPr lang="nl-NL" dirty="0"/>
              <a:t>Door alle input, jullie onderzoek &amp; de brainstorm met de flipovers, de post-its en alle voorwerpen hebben jullie nu creatieve ideeën om het evenement mee te organiseren. </a:t>
            </a:r>
          </a:p>
        </p:txBody>
      </p:sp>
    </p:spTree>
    <p:extLst>
      <p:ext uri="{BB962C8B-B14F-4D97-AF65-F5344CB8AC3E}">
        <p14:creationId xmlns:p14="http://schemas.microsoft.com/office/powerpoint/2010/main" val="212874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ustomer Collaboration Support Community | Workday">
            <a:extLst>
              <a:ext uri="{FF2B5EF4-FFF2-40B4-BE49-F238E27FC236}">
                <a16:creationId xmlns:a16="http://schemas.microsoft.com/office/drawing/2014/main" id="{80F154CF-98BC-4237-B038-DF8BE4AC1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609" y="20521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A7A9C40F-6211-4B90-AB7B-A7728B342C18}"/>
              </a:ext>
            </a:extLst>
          </p:cNvPr>
          <p:cNvSpPr txBox="1"/>
          <p:nvPr/>
        </p:nvSpPr>
        <p:spPr>
          <a:xfrm>
            <a:off x="783289" y="3823990"/>
            <a:ext cx="47570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1 was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Onderzoek naar de bestaande community, de opdrachtgever en thema.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 LA 1: Community in beeld</a:t>
            </a:r>
          </a:p>
        </p:txBody>
      </p:sp>
      <p:sp>
        <p:nvSpPr>
          <p:cNvPr id="4" name="Pijl: omlaag 3">
            <a:extLst>
              <a:ext uri="{FF2B5EF4-FFF2-40B4-BE49-F238E27FC236}">
                <a16:creationId xmlns:a16="http://schemas.microsoft.com/office/drawing/2014/main" id="{928D167B-E062-43F2-8C47-A96C28839482}"/>
              </a:ext>
            </a:extLst>
          </p:cNvPr>
          <p:cNvSpPr/>
          <p:nvPr/>
        </p:nvSpPr>
        <p:spPr>
          <a:xfrm>
            <a:off x="5702595" y="3275348"/>
            <a:ext cx="393405" cy="8240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DDFFB037-5E3A-4564-BAFB-33FE63C0C004}"/>
              </a:ext>
            </a:extLst>
          </p:cNvPr>
          <p:cNvSpPr txBox="1"/>
          <p:nvPr/>
        </p:nvSpPr>
        <p:spPr>
          <a:xfrm>
            <a:off x="6485401" y="3904304"/>
            <a:ext cx="5040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STAP 2 was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Het onderzoeken van de doelgroep van de community, de leden.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LA 2: Doelgroepanalyse </a:t>
            </a:r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EFE42A6D-C132-403E-A214-C7A822F84F83}"/>
              </a:ext>
            </a:extLst>
          </p:cNvPr>
          <p:cNvSpPr/>
          <p:nvPr/>
        </p:nvSpPr>
        <p:spPr>
          <a:xfrm rot="21002089">
            <a:off x="537155" y="392519"/>
            <a:ext cx="2796363" cy="19244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 de groep hiermee aan de slag als een projectteam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46E0480-67C3-BFD9-3712-11EA65965EE6}"/>
              </a:ext>
            </a:extLst>
          </p:cNvPr>
          <p:cNvSpPr txBox="1"/>
          <p:nvPr/>
        </p:nvSpPr>
        <p:spPr>
          <a:xfrm flipH="1">
            <a:off x="4787469" y="1944285"/>
            <a:ext cx="222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Organiseren van een evenement 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789B2862-D9BC-E48D-9808-F493BD6FF35E}"/>
              </a:ext>
            </a:extLst>
          </p:cNvPr>
          <p:cNvSpPr txBox="1"/>
          <p:nvPr/>
        </p:nvSpPr>
        <p:spPr>
          <a:xfrm>
            <a:off x="1319646" y="5532845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Imagenering: hoe belangrijk is sfeer bij een evenement? 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C2C4401-A53B-DE20-3BC8-8189CC1E7020}"/>
              </a:ext>
            </a:extLst>
          </p:cNvPr>
          <p:cNvSpPr txBox="1"/>
          <p:nvPr/>
        </p:nvSpPr>
        <p:spPr>
          <a:xfrm>
            <a:off x="4684423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Duurzame evenementen wat is er allemaal mogelijk?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27D5A85-0BCB-9D25-5117-226BD32D39A1}"/>
              </a:ext>
            </a:extLst>
          </p:cNvPr>
          <p:cNvSpPr txBox="1"/>
          <p:nvPr/>
        </p:nvSpPr>
        <p:spPr>
          <a:xfrm>
            <a:off x="8392392" y="5593723"/>
            <a:ext cx="2823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Input: </a:t>
            </a:r>
          </a:p>
          <a:p>
            <a:r>
              <a:rPr lang="nl-NL" dirty="0">
                <a:solidFill>
                  <a:schemeClr val="bg2"/>
                </a:solidFill>
              </a:rPr>
              <a:t>Story telling: hoe kun je dit gebruiken?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C8BA4EAC-0AE3-2F9D-EB9B-ECBE430BA1AC}"/>
              </a:ext>
            </a:extLst>
          </p:cNvPr>
          <p:cNvSpPr txBox="1"/>
          <p:nvPr/>
        </p:nvSpPr>
        <p:spPr>
          <a:xfrm rot="20810883">
            <a:off x="1805869" y="4750204"/>
            <a:ext cx="8247755" cy="923330"/>
          </a:xfrm>
          <a:prstGeom prst="rect">
            <a:avLst/>
          </a:prstGeom>
          <a:noFill/>
          <a:ln>
            <a:solidFill>
              <a:srgbClr val="E6E6E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chemeClr val="bg2"/>
                </a:solidFill>
              </a:rPr>
              <a:t>STAP 4: </a:t>
            </a:r>
          </a:p>
          <a:p>
            <a:pPr algn="ctr"/>
            <a:r>
              <a:rPr lang="nl-NL" dirty="0">
                <a:solidFill>
                  <a:schemeClr val="bg2"/>
                </a:solidFill>
              </a:rPr>
              <a:t>Door alle input, jullie onderzoek &amp; de brainstorm met de flipovers, de post-its en alle voorwerpen hebben jullie nu creatieve ideeën om het evenement mee te organiseren.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1253CB9-B271-756E-B393-C21A23645787}"/>
              </a:ext>
            </a:extLst>
          </p:cNvPr>
          <p:cNvSpPr txBox="1"/>
          <p:nvPr/>
        </p:nvSpPr>
        <p:spPr>
          <a:xfrm rot="737324">
            <a:off x="2872847" y="4375882"/>
            <a:ext cx="6619009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2800" dirty="0"/>
              <a:t>Na vandaag is het duidelijk hoe het evenement eruit moet zien en gaan we aan de slag met alle voorbereidingen! </a:t>
            </a:r>
          </a:p>
        </p:txBody>
      </p:sp>
    </p:spTree>
    <p:extLst>
      <p:ext uri="{BB962C8B-B14F-4D97-AF65-F5344CB8AC3E}">
        <p14:creationId xmlns:p14="http://schemas.microsoft.com/office/powerpoint/2010/main" val="1610251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19059-F4C6-B324-0ADE-F6245233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Organiseren van een evenement: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B131E8-F738-5581-28FC-4AA91271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37ED8-77B1-4D92-8A4C-07939ECD182A}" type="datetime1">
              <a:rPr lang="nl-NL" noProof="0" smtClean="0"/>
              <a:t>14-9-2023</a:t>
            </a:fld>
            <a:endParaRPr lang="nl-NL" noProof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DD9E018-24AB-B972-DA31-88A323FDA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76B8B-DE07-48A4-9913-B57A52F2F853}" type="slidenum">
              <a:rPr lang="nl-NL" noProof="0" smtClean="0"/>
              <a:t>9</a:t>
            </a:fld>
            <a:endParaRPr lang="nl-NL" noProof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3872420-995D-9426-A484-A89358C4D68D}"/>
              </a:ext>
            </a:extLst>
          </p:cNvPr>
          <p:cNvSpPr txBox="1"/>
          <p:nvPr/>
        </p:nvSpPr>
        <p:spPr>
          <a:xfrm>
            <a:off x="428182" y="1302445"/>
            <a:ext cx="8564704" cy="46115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Onderzoek naar bedrijf en doelgroep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Onderzoeken van de vraag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Komen tot nieuwe en duurzame ideeën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i="1" dirty="0"/>
              <a:t>In overleg met de opdrachtgever een aantal ideeën kiezen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Die ideeën uitwerken in een programma en dat omzetten in een draaiboek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Risico’s analyseren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PR bedenken, plannen en maken voor het evenement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De begroting voor het evenement maken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Alle praktische zaken voor het evenement regelen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Het evenement uitvoeren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nl-NL" dirty="0"/>
              <a:t>Evalueren en reflecteren. </a:t>
            </a:r>
          </a:p>
        </p:txBody>
      </p:sp>
    </p:spTree>
    <p:extLst>
      <p:ext uri="{BB962C8B-B14F-4D97-AF65-F5344CB8AC3E}">
        <p14:creationId xmlns:p14="http://schemas.microsoft.com/office/powerpoint/2010/main" val="240527392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ptx" id="{70709A2E-B288-4810-8BAF-B9D6A3513533}" vid="{CBBC01AD-5A9E-46FE-AA92-4DBA723E857C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F91D80BE6AC04C9730F110F8415C90" ma:contentTypeVersion="2" ma:contentTypeDescription="Een nieuw document maken." ma:contentTypeScope="" ma:versionID="10249d337cbc4315fba62bc51201ee2f">
  <xsd:schema xmlns:xsd="http://www.w3.org/2001/XMLSchema" xmlns:xs="http://www.w3.org/2001/XMLSchema" xmlns:p="http://schemas.microsoft.com/office/2006/metadata/properties" xmlns:ns2="8b76c47c-3128-4e42-ab07-d1b7128ce0a7" xmlns:ns3="a6fbb513-fa45-46b0-b5ca-a1a286ffd1be" targetNamespace="http://schemas.microsoft.com/office/2006/metadata/properties" ma:root="true" ma:fieldsID="d51ccaedc966ce8fac6d28ac8d68361d" ns2:_="" ns3:_="">
    <xsd:import namespace="8b76c47c-3128-4e42-ab07-d1b7128ce0a7"/>
    <xsd:import namespace="a6fbb513-fa45-46b0-b5ca-a1a286ffd1b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76c47c-3128-4e42-ab07-d1b7128ce0a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aarde van de document-id" ma:description="De waarde van de document-id die aan dit item is toegewezen." ma:indexed="true" ma:internalName="_dlc_DocId" ma:readOnly="true">
      <xsd:simpleType>
        <xsd:restriction base="dms:Text"/>
      </xsd:simpleType>
    </xsd:element>
    <xsd:element name="_dlc_DocIdUrl" ma:index="9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fbb513-fa45-46b0-b5ca-a1a286ffd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8E09137C68A74EA55321485504F917" ma:contentTypeVersion="16" ma:contentTypeDescription="Een nieuw document maken." ma:contentTypeScope="" ma:versionID="ec470e6129e8f0a9e18259b7e59fd35e">
  <xsd:schema xmlns:xsd="http://www.w3.org/2001/XMLSchema" xmlns:xs="http://www.w3.org/2001/XMLSchema" xmlns:p="http://schemas.microsoft.com/office/2006/metadata/properties" xmlns:ns2="2c4f0c93-2979-4f27-aab2-70de95932352" xmlns:ns3="c6f82ce1-f6df-49a5-8b49-cf8409a27aa4" targetNamespace="http://schemas.microsoft.com/office/2006/metadata/properties" ma:root="true" ma:fieldsID="4161d8be520e05faa28c78621515c4b4" ns2:_="" ns3:_="">
    <xsd:import namespace="2c4f0c93-2979-4f27-aab2-70de95932352"/>
    <xsd:import namespace="c6f82ce1-f6df-49a5-8b49-cf8409a27aa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4f0c93-2979-4f27-aab2-70de9593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714b7f2-f495-4f1b-bdb9-ad9bd1b44e3d}" ma:internalName="TaxCatchAll" ma:showField="CatchAllData" ma:web="2c4f0c93-2979-4f27-aab2-70de9593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f82ce1-f6df-49a5-8b49-cf8409a27a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Afbeeldingtags" ma:readOnly="false" ma:fieldId="{5cf76f15-5ced-4ddc-b409-7134ff3c332f}" ma:taxonomyMulti="true" ma:sspId="2bf06c9d-aefe-4981-8979-7b8905db08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6f82ce1-f6df-49a5-8b49-cf8409a27aa4">
      <Terms xmlns="http://schemas.microsoft.com/office/infopath/2007/PartnerControls"/>
    </lcf76f155ced4ddcb4097134ff3c332f>
    <TaxCatchAll xmlns="2c4f0c93-2979-4f27-aab2-70de95932352" xsi:nil="true"/>
  </documentManagement>
</p:properties>
</file>

<file path=customXml/itemProps1.xml><?xml version="1.0" encoding="utf-8"?>
<ds:datastoreItem xmlns:ds="http://schemas.openxmlformats.org/officeDocument/2006/customXml" ds:itemID="{23D40DB7-7538-4F44-B22B-3F947B73C8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9E03E5-2BB5-4E3C-B016-0E8DAA68FF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76c47c-3128-4e42-ab07-d1b7128ce0a7"/>
    <ds:schemaRef ds:uri="a6fbb513-fa45-46b0-b5ca-a1a286ffd1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3E6F71-E81E-44D4-8160-5DDBF7CC78E9}"/>
</file>

<file path=customXml/itemProps4.xml><?xml version="1.0" encoding="utf-8"?>
<ds:datastoreItem xmlns:ds="http://schemas.openxmlformats.org/officeDocument/2006/customXml" ds:itemID="{205E70A2-105D-43F8-8893-30CCB6CAF5E1}">
  <ds:schemaRefs>
    <ds:schemaRef ds:uri="http://schemas.microsoft.com/office/2006/metadata/properties"/>
    <ds:schemaRef ds:uri="http://schemas.microsoft.com/office/infopath/2007/PartnerControls"/>
    <ds:schemaRef ds:uri="8b76c47c-3128-4e42-ab07-d1b7128ce0a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Yuverta</Template>
  <TotalTime>41</TotalTime>
  <Words>896</Words>
  <Application>Microsoft Office PowerPoint</Application>
  <PresentationFormat>Breedbeeld</PresentationFormat>
  <Paragraphs>141</Paragraphs>
  <Slides>13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Calibri</vt:lpstr>
      <vt:lpstr>Calibri Light</vt:lpstr>
      <vt:lpstr>Yuverta</vt:lpstr>
      <vt:lpstr>Kantoorthema</vt:lpstr>
      <vt:lpstr>Wat zijn we eigenlijk aan het doen?!</vt:lpstr>
      <vt:lpstr>Project Evenementen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Organiseren van een evenement:</vt:lpstr>
      <vt:lpstr>PowerPoint-presentatie</vt:lpstr>
      <vt:lpstr>Samenwerking als een projectteam  </vt:lpstr>
      <vt:lpstr>Wat heb je hiervoor al gedaan:</vt:lpstr>
      <vt:lpstr>Vragen?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 zijn we eigenlijk aan het doen?!</dc:title>
  <dc:creator>Pascalle Cup</dc:creator>
  <dc:description>Template by HQ Solutions</dc:description>
  <cp:lastModifiedBy>Pascalle Cup</cp:lastModifiedBy>
  <cp:revision>1</cp:revision>
  <dcterms:created xsi:type="dcterms:W3CDTF">2023-09-14T19:04:19Z</dcterms:created>
  <dcterms:modified xsi:type="dcterms:W3CDTF">2023-09-14T19:45:55Z</dcterms:modified>
  <cp:version>002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0x010100858E09137C68A74EA55321485504F917</vt:lpwstr>
  </property>
  <property fmtid="{D5CDD505-2E9C-101B-9397-08002B2CF9AE}" pid="3" name="Order">
    <vt:r8>2600</vt:r8>
  </property>
  <property fmtid="{D5CDD505-2E9C-101B-9397-08002B2CF9AE}" pid="4" name="_ExtendedDescription">
    <vt:lpwstr/>
  </property>
  <property fmtid="{D5CDD505-2E9C-101B-9397-08002B2CF9AE}" pid="5" name="_dlc_DocIdItemGuid">
    <vt:lpwstr>c59f2e10-6eb9-4845-b89d-f7df0261d5e9</vt:lpwstr>
  </property>
</Properties>
</file>